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18" r:id="rId2"/>
    <p:sldId id="329" r:id="rId3"/>
    <p:sldId id="346" r:id="rId4"/>
    <p:sldId id="330" r:id="rId5"/>
    <p:sldId id="339" r:id="rId6"/>
    <p:sldId id="337" r:id="rId7"/>
    <p:sldId id="347" r:id="rId8"/>
    <p:sldId id="340" r:id="rId9"/>
    <p:sldId id="361" r:id="rId10"/>
    <p:sldId id="362" r:id="rId11"/>
    <p:sldId id="363" r:id="rId12"/>
    <p:sldId id="341" r:id="rId13"/>
    <p:sldId id="349" r:id="rId14"/>
    <p:sldId id="364" r:id="rId15"/>
    <p:sldId id="365" r:id="rId16"/>
    <p:sldId id="366" r:id="rId17"/>
    <p:sldId id="367" r:id="rId18"/>
    <p:sldId id="342" r:id="rId19"/>
    <p:sldId id="353" r:id="rId20"/>
    <p:sldId id="354" r:id="rId21"/>
    <p:sldId id="343" r:id="rId22"/>
    <p:sldId id="355" r:id="rId23"/>
    <p:sldId id="344" r:id="rId24"/>
    <p:sldId id="356" r:id="rId25"/>
    <p:sldId id="368" r:id="rId26"/>
    <p:sldId id="336" r:id="rId27"/>
  </p:sldIdLst>
  <p:sldSz cx="12188825" cy="6858000"/>
  <p:notesSz cx="6858000" cy="9144000"/>
  <p:custDataLst>
    <p:tags r:id="rId30"/>
  </p:custData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9" autoAdjust="0"/>
  </p:normalViewPr>
  <p:slideViewPr>
    <p:cSldViewPr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38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Faux billets recuperés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18000"/>
                  </a:schemeClr>
                </a:gs>
                <a:gs pos="50000">
                  <a:schemeClr val="accent1">
                    <a:satMod val="89000"/>
                    <a:lumMod val="91000"/>
                  </a:schemeClr>
                </a:gs>
                <a:gs pos="100000">
                  <a:schemeClr val="accent1">
                    <a:lumMod val="69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563000</c:v>
                </c:pt>
                <c:pt idx="1">
                  <c:v>530000</c:v>
                </c:pt>
                <c:pt idx="2">
                  <c:v>460000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F9-40BC-B1D5-858BEC8E3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40053631"/>
        <c:axId val="401682431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Faux billets par million de billets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Sheet1!$A$2:$A$4</c:f>
              <c:numCache>
                <c:formatCode>General</c:formatCode>
                <c:ptCount val="3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24</c:v>
                </c:pt>
                <c:pt idx="1">
                  <c:v>22</c:v>
                </c:pt>
                <c:pt idx="2">
                  <c:v>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F9-40BC-B1D5-858BEC8E3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11089384"/>
        <c:axId val="511088600"/>
      </c:lineChart>
      <c:catAx>
        <c:axId val="511089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1088600"/>
        <c:crosses val="autoZero"/>
        <c:auto val="1"/>
        <c:lblAlgn val="ctr"/>
        <c:lblOffset val="100"/>
        <c:noMultiLvlLbl val="0"/>
      </c:catAx>
      <c:valAx>
        <c:axId val="511088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11089384"/>
        <c:crosses val="autoZero"/>
        <c:crossBetween val="between"/>
      </c:valAx>
      <c:valAx>
        <c:axId val="401682431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40053631"/>
        <c:crosses val="max"/>
        <c:crossBetween val="between"/>
      </c:valAx>
      <c:catAx>
        <c:axId val="54005363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016824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57D3EA2-B929-45A8-B0C8-C10CB54DBFAB}" type="datetime1">
              <a:rPr lang="fr-FR" smtClean="0"/>
              <a:t>21/06/2021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F8ED99B-9732-49FC-9C16-B56FEB1B10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2D5C67D-325E-4086-A521-1DD7F22FCE65}" type="datetime1">
              <a:rPr lang="fr-FR" noProof="0" smtClean="0"/>
              <a:t>21/06/2021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3199CD-3E1B-4AE6-990F-76F925F5EA9F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2879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5112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6073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4639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277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049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299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513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376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2945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561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1186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525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1487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49229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3908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192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293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9584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2142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312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0086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6284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79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692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533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1520824" y="1600200"/>
            <a:ext cx="5945188" cy="3048000"/>
          </a:xfrm>
        </p:spPr>
        <p:txBody>
          <a:bodyPr rtlCol="0" anchor="b">
            <a:normAutofit/>
          </a:bodyPr>
          <a:lstStyle>
            <a:lvl1pPr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Sous-titre 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 rtlCol="0"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cxnSp>
        <p:nvCxnSpPr>
          <p:cNvPr id="6" name="Connecteur droit 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 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Image 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Rectangle 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012E72-47FA-4B56-8ED6-65D7D2B7D674}" type="datetime1">
              <a:rPr lang="fr-FR" noProof="0" smtClean="0"/>
              <a:t>21/06/2021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 hasCustomPrompt="1"/>
          </p:nvPr>
        </p:nvSpPr>
        <p:spPr>
          <a:xfrm>
            <a:off x="9523412" y="646112"/>
            <a:ext cx="1828801" cy="5522913"/>
          </a:xfrm>
        </p:spPr>
        <p:txBody>
          <a:bodyPr vert="eaVert" rtlCol="0"/>
          <a:lstStyle>
            <a:lvl1pPr rtl="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 rtlCol="0"/>
          <a:lstStyle>
            <a:lvl1pPr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E45B83-64CC-4BE5-B9BD-4B51D9FD91B1}" type="datetime1">
              <a:rPr lang="fr-FR" noProof="0" smtClean="0"/>
              <a:t>21/06/2021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/>
              <a:t>‹N°›</a:t>
            </a:fld>
            <a:endParaRPr lang="fr-FR" noProof="0"/>
          </a:p>
        </p:txBody>
      </p:sp>
      <p:cxnSp>
        <p:nvCxnSpPr>
          <p:cNvPr id="7" name="Connecteur droit 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70DBB6-82A9-441C-BABE-80A84AE31F05}" type="datetime1">
              <a:rPr lang="fr-FR" noProof="0" smtClean="0"/>
              <a:t>21/06/2021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/>
              <a:t>‹N°›</a:t>
            </a:fld>
            <a:endParaRPr lang="fr-FR" noProof="0"/>
          </a:p>
        </p:txBody>
      </p:sp>
      <p:cxnSp>
        <p:nvCxnSpPr>
          <p:cNvPr id="7" name="Connecteur droit 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522410" y="2237096"/>
            <a:ext cx="8229601" cy="2411103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grpSp>
        <p:nvGrpSpPr>
          <p:cNvPr id="7" name="Groupe 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Image 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Rectangle 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noProof="0"/>
            </a:p>
          </p:txBody>
        </p:sp>
      </p:grp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6E4845-A023-4157-BD0F-52B883D3DF11}" type="datetime1">
              <a:rPr lang="fr-FR" noProof="0" smtClean="0"/>
              <a:t>21/06/2021</a:t>
            </a:fld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/>
              <a:t>‹N°›</a:t>
            </a:fld>
            <a:endParaRPr lang="fr-FR" noProof="0"/>
          </a:p>
        </p:txBody>
      </p:sp>
      <p:cxnSp>
        <p:nvCxnSpPr>
          <p:cNvPr id="9" name="Connecteur droit 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522413" y="381000"/>
            <a:ext cx="9829798" cy="1219200"/>
          </a:xfrm>
        </p:spPr>
        <p:txBody>
          <a:bodyPr rtlCol="0"/>
          <a:lstStyle>
            <a:lvl1pPr rtl="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3F5333-0EAB-4322-91DA-AA001C81BF31}" type="datetime1">
              <a:rPr lang="fr-FR" noProof="0" smtClean="0"/>
              <a:t>21/06/2021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/>
              <a:t>‹N°›</a:t>
            </a:fld>
            <a:endParaRPr lang="fr-FR" noProof="0"/>
          </a:p>
        </p:txBody>
      </p:sp>
      <p:cxnSp>
        <p:nvCxnSpPr>
          <p:cNvPr id="8" name="Connecteur droit 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522413" y="381000"/>
            <a:ext cx="9829798" cy="1219200"/>
          </a:xfrm>
        </p:spPr>
        <p:txBody>
          <a:bodyPr rtlCol="0"/>
          <a:lstStyle>
            <a:lvl1pPr rtl="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08D7B2-D3E4-434D-BB41-F7151759E8CA}" type="datetime1">
              <a:rPr lang="fr-FR" noProof="0" smtClean="0"/>
              <a:t>21/06/2021</a:t>
            </a:fld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/>
              <a:t>‹N°›</a:t>
            </a:fld>
            <a:endParaRPr lang="fr-FR" noProof="0"/>
          </a:p>
        </p:txBody>
      </p:sp>
      <p:cxnSp>
        <p:nvCxnSpPr>
          <p:cNvPr id="10" name="Connecteur droit 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6A0584-CD12-48FA-A583-4DD2AE118A49}" type="datetime1">
              <a:rPr lang="fr-FR" noProof="0" smtClean="0"/>
              <a:t>21/06/2021</a:t>
            </a:fld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/>
              <a:t>‹N°›</a:t>
            </a:fld>
            <a:endParaRPr lang="fr-FR" noProof="0"/>
          </a:p>
        </p:txBody>
      </p:sp>
      <p:cxnSp>
        <p:nvCxnSpPr>
          <p:cNvPr id="6" name="Connecteur droit 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8C013D-3AAB-45AA-894A-56E5B95DFC23}" type="datetime1">
              <a:rPr lang="fr-FR" noProof="0" smtClean="0"/>
              <a:t>21/06/2021</a:t>
            </a:fld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522413" y="685800"/>
            <a:ext cx="4114800" cy="1925637"/>
          </a:xfrm>
        </p:spPr>
        <p:txBody>
          <a:bodyPr rtlCol="0" anchor="b">
            <a:noAutofit/>
          </a:bodyPr>
          <a:lstStyle>
            <a:lvl1pPr algn="l" rtl="0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noProof="0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9A329B-F71F-4CE7-9A2B-7257A6C5F696}" type="datetime1">
              <a:rPr lang="fr-FR" noProof="0" smtClean="0"/>
              <a:t>21/06/2021</a:t>
            </a:fld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/>
              <a:t>‹N°›</a:t>
            </a:fld>
            <a:endParaRPr lang="fr-FR" noProof="0"/>
          </a:p>
        </p:txBody>
      </p:sp>
      <p:cxnSp>
        <p:nvCxnSpPr>
          <p:cNvPr id="8" name="Connecteur droit 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 hasCustomPrompt="1"/>
          </p:nvPr>
        </p:nvSpPr>
        <p:spPr>
          <a:xfrm>
            <a:off x="1522413" y="685800"/>
            <a:ext cx="4114800" cy="1925638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’image 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0" name="Connecteur droit 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150ACA1-544A-4319-80E6-CE93DB827E25}" type="datetime1">
              <a:rPr lang="fr-FR" noProof="0" smtClean="0"/>
              <a:t>21/06/2021</a:t>
            </a:fld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2A013F82-EE5E-44EE-A61D-E31C6657F26F}" type="slidenum">
              <a:rPr lang="fr-FR" noProof="0" smtClean="0"/>
              <a:pPr/>
              <a:t>‹N°›</a:t>
            </a:fld>
            <a:endParaRPr lang="fr-FR" noProof="0"/>
          </a:p>
        </p:txBody>
      </p:sp>
      <p:pic>
        <p:nvPicPr>
          <p:cNvPr id="9" name="Image 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Rectangle 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DetectezDesFauxBillets.ipynb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r>
              <a:rPr lang="fr-FR" b="1" dirty="0"/>
              <a:t>Détectez des faux billets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Nayescha GOMES</a:t>
            </a: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Analyse des données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3"/>
          </p:nvPr>
        </p:nvSpPr>
        <p:spPr>
          <a:xfrm>
            <a:off x="1629916" y="2060848"/>
            <a:ext cx="4241676" cy="4680520"/>
          </a:xfrm>
        </p:spPr>
        <p:txBody>
          <a:bodyPr rtlCol="0"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fr-FR" sz="2000" dirty="0"/>
              <a:t>Un premier constat peut-être fait :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800" dirty="0"/>
              <a:t>les métriques '</a:t>
            </a:r>
            <a:r>
              <a:rPr lang="fr-FR" sz="1800" dirty="0" err="1"/>
              <a:t>margin</a:t>
            </a:r>
            <a:r>
              <a:rPr lang="fr-FR" sz="1800" dirty="0"/>
              <a:t>' et '</a:t>
            </a:r>
            <a:r>
              <a:rPr lang="fr-FR" sz="1800" dirty="0" err="1"/>
              <a:t>height</a:t>
            </a:r>
            <a:r>
              <a:rPr lang="fr-FR" sz="1800" dirty="0"/>
              <a:t>' ont des moyennes et médianes plus élevées pour les faux billets.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800" dirty="0"/>
              <a:t>la métrique '</a:t>
            </a:r>
            <a:r>
              <a:rPr lang="fr-FR" sz="1800" dirty="0" err="1"/>
              <a:t>length</a:t>
            </a:r>
            <a:r>
              <a:rPr lang="fr-FR" sz="1800" dirty="0"/>
              <a:t>' a une moyenne et médiane plus basse pour les faux billets.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800" dirty="0"/>
              <a:t>la métrique 'diagonal' ne semble pas être significative.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1800" dirty="0"/>
              <a:t>des </a:t>
            </a:r>
            <a:r>
              <a:rPr lang="fr-FR" sz="1800" dirty="0" err="1"/>
              <a:t>outliers</a:t>
            </a:r>
            <a:r>
              <a:rPr lang="fr-FR" sz="1800" dirty="0"/>
              <a:t> sont visibles, mais restent relativement proches des queues de distribution. Ces valeurs restent acceptables, elles ne semblent pas représenter d'erreur particulière.</a:t>
            </a:r>
          </a:p>
          <a:p>
            <a:pPr rtl="0"/>
            <a:endParaRPr lang="fr-FR" sz="1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990EEB-417C-43A2-A12C-F0D3A89AEC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1" t="11625" r="9050" b="41873"/>
          <a:stretch/>
        </p:blipFill>
        <p:spPr>
          <a:xfrm>
            <a:off x="6166420" y="1862299"/>
            <a:ext cx="5849080" cy="488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2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rtlCol="0" anchor="b">
            <a:normAutofit/>
          </a:bodyPr>
          <a:lstStyle/>
          <a:p>
            <a:r>
              <a:rPr lang="fr-FR" dirty="0"/>
              <a:t>Analyse des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46033D5-4F40-43B1-824F-0F4A545E19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1" t="8000" r="14300" b="8000"/>
          <a:stretch/>
        </p:blipFill>
        <p:spPr>
          <a:xfrm>
            <a:off x="6016627" y="1700808"/>
            <a:ext cx="6172198" cy="4119942"/>
          </a:xfrm>
          <a:prstGeom prst="rect">
            <a:avLst/>
          </a:prstGeom>
          <a:noFill/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2E81AAF-C6E4-47CD-A549-91E5D3533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29916" y="2951163"/>
            <a:ext cx="4114800" cy="2590800"/>
          </a:xfrm>
        </p:spPr>
        <p:txBody>
          <a:bodyPr/>
          <a:lstStyle/>
          <a:p>
            <a:r>
              <a:rPr lang="en-US" dirty="0"/>
              <a:t>Le Heatmap </a:t>
            </a:r>
            <a:r>
              <a:rPr lang="en-US" dirty="0" err="1"/>
              <a:t>permet</a:t>
            </a:r>
            <a:r>
              <a:rPr lang="en-US" dirty="0"/>
              <a:t> de </a:t>
            </a:r>
            <a:r>
              <a:rPr lang="en-US" dirty="0" err="1"/>
              <a:t>visualiser</a:t>
            </a:r>
            <a:r>
              <a:rPr lang="en-US" dirty="0"/>
              <a:t> les </a:t>
            </a:r>
            <a:r>
              <a:rPr lang="en-US" dirty="0" err="1"/>
              <a:t>corrélations</a:t>
            </a:r>
            <a:r>
              <a:rPr lang="en-US" dirty="0"/>
              <a:t> </a:t>
            </a:r>
            <a:r>
              <a:rPr lang="en-US" dirty="0" err="1"/>
              <a:t>possibles</a:t>
            </a:r>
            <a:r>
              <a:rPr lang="en-US" dirty="0"/>
              <a:t> entre </a:t>
            </a:r>
            <a:r>
              <a:rPr lang="en-US" dirty="0" err="1"/>
              <a:t>nos</a:t>
            </a:r>
            <a:r>
              <a:rPr lang="en-US" dirty="0"/>
              <a:t> variables.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522413" y="2006367"/>
            <a:ext cx="9829799" cy="4876800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Mise en contexte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Démarche et Méthodologie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Analyse des données</a:t>
            </a:r>
          </a:p>
          <a:p>
            <a:pPr rtl="0"/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Analyse en Composantes Principales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Clustering K-</a:t>
            </a:r>
            <a:r>
              <a:rPr lang="fr-FR" dirty="0" err="1">
                <a:solidFill>
                  <a:schemeClr val="bg1">
                    <a:lumMod val="85000"/>
                  </a:schemeClr>
                </a:solidFill>
              </a:rPr>
              <a:t>Means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Modélisation par Régression Logistique 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L’algorithme de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54676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Analyse en Composantes Principales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3"/>
          </p:nvPr>
        </p:nvSpPr>
        <p:spPr>
          <a:xfrm>
            <a:off x="1522413" y="1772816"/>
            <a:ext cx="3275855" cy="4560169"/>
          </a:xfrm>
        </p:spPr>
        <p:txBody>
          <a:bodyPr rtlCol="0"/>
          <a:lstStyle/>
          <a:p>
            <a:pPr rtl="0"/>
            <a:r>
              <a:rPr lang="fr-FR" sz="2000" dirty="0"/>
              <a:t>Le diagramme des éboulis de valeurs propres nous aide a choisir la quantité de composantes à retenir pour ne pas perdre trop d’informations et ainsi maximiser l’inertie (méthode de coude)</a:t>
            </a:r>
          </a:p>
          <a:p>
            <a:pPr rtl="0"/>
            <a:endParaRPr lang="fr-FR" sz="2000" dirty="0"/>
          </a:p>
          <a:p>
            <a:pPr rtl="0"/>
            <a:r>
              <a:rPr lang="fr-FR" sz="2000" dirty="0"/>
              <a:t>Ici, nous allons travailler avec les deux premières composantes principales.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5F8F62-0E4D-464D-B06C-67745007F8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7" t="6283" r="8646" b="6283"/>
          <a:stretch/>
        </p:blipFill>
        <p:spPr>
          <a:xfrm>
            <a:off x="4870276" y="1970407"/>
            <a:ext cx="7056784" cy="450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90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b="0" kern="1200">
                <a:latin typeface="+mj-lt"/>
                <a:ea typeface="+mj-ea"/>
                <a:cs typeface="+mj-cs"/>
              </a:rPr>
              <a:t>Analyse en Composantes Principales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5CF04E-9D79-4270-9177-5D86B04F5D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t="8780" r="8324" b="6967"/>
          <a:stretch/>
        </p:blipFill>
        <p:spPr>
          <a:xfrm>
            <a:off x="5734372" y="548680"/>
            <a:ext cx="6192688" cy="5949762"/>
          </a:xfrm>
          <a:prstGeom prst="rect">
            <a:avLst/>
          </a:prstGeom>
          <a:noFill/>
        </p:spPr>
      </p:pic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EF71F6F1-1894-4E25-92C0-1DE7477E8D9E}"/>
              </a:ext>
            </a:extLst>
          </p:cNvPr>
          <p:cNvSpPr txBox="1">
            <a:spLocks/>
          </p:cNvSpPr>
          <p:nvPr/>
        </p:nvSpPr>
        <p:spPr>
          <a:xfrm>
            <a:off x="1341884" y="3212976"/>
            <a:ext cx="4114800" cy="259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1175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0425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3463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700" kern="1200" dirty="0">
                <a:latin typeface="+mn-lt"/>
                <a:ea typeface="+mn-ea"/>
                <a:cs typeface="+mn-cs"/>
              </a:rPr>
              <a:t>Identification des groupes de variables dans le premier plan factoriel </a:t>
            </a:r>
          </a:p>
          <a:p>
            <a:r>
              <a:rPr lang="fr-FR" sz="1700" kern="1200" dirty="0">
                <a:latin typeface="+mn-lt"/>
                <a:ea typeface="+mn-ea"/>
                <a:cs typeface="+mn-cs"/>
              </a:rPr>
              <a:t>Deux groupes ressortent en F1 : </a:t>
            </a:r>
            <a:r>
              <a:rPr lang="fr-FR" sz="1700" kern="1200" dirty="0" err="1">
                <a:latin typeface="+mn-lt"/>
                <a:ea typeface="+mn-ea"/>
                <a:cs typeface="+mn-cs"/>
              </a:rPr>
              <a:t>margin</a:t>
            </a:r>
            <a:r>
              <a:rPr lang="fr-FR" sz="1700" kern="1200" dirty="0">
                <a:latin typeface="+mn-lt"/>
                <a:ea typeface="+mn-ea"/>
                <a:cs typeface="+mn-cs"/>
              </a:rPr>
              <a:t> x </a:t>
            </a:r>
            <a:r>
              <a:rPr lang="fr-FR" sz="1700" kern="1200" dirty="0" err="1">
                <a:latin typeface="+mn-lt"/>
                <a:ea typeface="+mn-ea"/>
                <a:cs typeface="+mn-cs"/>
              </a:rPr>
              <a:t>height</a:t>
            </a:r>
            <a:endParaRPr lang="fr-FR" sz="1700" kern="1200" dirty="0">
              <a:latin typeface="+mn-lt"/>
              <a:ea typeface="+mn-ea"/>
              <a:cs typeface="+mn-cs"/>
            </a:endParaRPr>
          </a:p>
          <a:p>
            <a:r>
              <a:rPr lang="fr-FR" sz="1700" kern="1200" dirty="0">
                <a:latin typeface="+mn-lt"/>
                <a:ea typeface="+mn-ea"/>
                <a:cs typeface="+mn-cs"/>
              </a:rPr>
              <a:t>La longueur est corrélée négativement avec ces deux groupes</a:t>
            </a:r>
          </a:p>
          <a:p>
            <a:r>
              <a:rPr lang="fr-FR" sz="1700" kern="1200" dirty="0">
                <a:latin typeface="+mn-lt"/>
                <a:ea typeface="+mn-ea"/>
                <a:cs typeface="+mn-cs"/>
              </a:rPr>
              <a:t>La diagonal est mieux représentée en F2</a:t>
            </a:r>
          </a:p>
        </p:txBody>
      </p:sp>
    </p:spTree>
    <p:extLst>
      <p:ext uri="{BB962C8B-B14F-4D97-AF65-F5344CB8AC3E}">
        <p14:creationId xmlns:p14="http://schemas.microsoft.com/office/powerpoint/2010/main" val="330682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Analyse en Composantes Principales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877018-6A57-42E7-B344-1B3887B2B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2270925"/>
            <a:ext cx="7955420" cy="417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6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rtlCol="0" anchor="b">
            <a:normAutofit/>
          </a:bodyPr>
          <a:lstStyle/>
          <a:p>
            <a:r>
              <a:rPr lang="fr-FR" dirty="0"/>
              <a:t>Analyse en Composantes Principales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7B1A91-91E0-4FA2-A8B0-36922676B6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3" t="8341" r="8819" b="5967"/>
          <a:stretch/>
        </p:blipFill>
        <p:spPr>
          <a:xfrm>
            <a:off x="1341884" y="3308556"/>
            <a:ext cx="6676242" cy="3419248"/>
          </a:xfrm>
          <a:prstGeom prst="rect">
            <a:avLst/>
          </a:prstGeom>
          <a:noFill/>
        </p:spPr>
      </p:pic>
      <p:sp>
        <p:nvSpPr>
          <p:cNvPr id="9" name="Espace réservé du texte 8"/>
          <p:cNvSpPr>
            <a:spLocks noGrp="1"/>
          </p:cNvSpPr>
          <p:nvPr>
            <p:ph sz="half" idx="2"/>
          </p:nvPr>
        </p:nvSpPr>
        <p:spPr>
          <a:xfrm>
            <a:off x="1513929" y="1844824"/>
            <a:ext cx="10341123" cy="1440160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fr-FR" sz="1900" dirty="0"/>
              <a:t>Certains individus ont plus d’influence que d’autres sur le calcul des composantes :</a:t>
            </a:r>
          </a:p>
          <a:p>
            <a:pPr marL="342900" indent="-34290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900" dirty="0"/>
              <a:t>Ceux qui sont le plus loin de l’origine à droite ou à gauche sont ceux qui contribuent plus à F1</a:t>
            </a:r>
          </a:p>
          <a:p>
            <a:pPr marL="342900" indent="-342900">
              <a:spcBef>
                <a:spcPts val="600"/>
              </a:spcBef>
            </a:pPr>
            <a:r>
              <a:rPr lang="fr-FR" sz="1900" dirty="0"/>
              <a:t>Ceux qui sont le plus loin de l’origine en haut ou en bas sont ceux qui contribuent plus à F2</a:t>
            </a:r>
          </a:p>
          <a:p>
            <a:pPr marL="342900" indent="-34290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900" dirty="0"/>
              <a:t>La contribution de chaque individu sommé est égal à 100% </a:t>
            </a:r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B5107B30-06C7-4099-8F10-B28DCBC609BE}"/>
              </a:ext>
            </a:extLst>
          </p:cNvPr>
          <p:cNvSpPr/>
          <p:nvPr/>
        </p:nvSpPr>
        <p:spPr>
          <a:xfrm>
            <a:off x="9622804" y="5266847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5F3567C-8D97-4DF4-88A7-91EBD417A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740" y="3466647"/>
            <a:ext cx="1512168" cy="16071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A0F936B-8ACE-4B5D-B6B5-656048C48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874" y="5854402"/>
            <a:ext cx="14859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5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rtlCol="0" anchor="b">
            <a:normAutofit/>
          </a:bodyPr>
          <a:lstStyle/>
          <a:p>
            <a:r>
              <a:rPr lang="fr-FR" dirty="0"/>
              <a:t>Analyse en Composantes Principales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A4A899AA-C9C6-4EE9-90A0-9EA0E4AB7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2021210"/>
            <a:ext cx="10226351" cy="720080"/>
          </a:xfrm>
        </p:spPr>
        <p:txBody>
          <a:bodyPr rtlCol="0">
            <a:normAutofit fontScale="92500" lnSpcReduction="20000"/>
          </a:bodyPr>
          <a:lstStyle/>
          <a:p>
            <a:pPr marL="0" indent="0" rtl="0">
              <a:buNone/>
            </a:pPr>
            <a:r>
              <a:rPr lang="fr-FR" sz="1900" dirty="0"/>
              <a:t>Les individus les mieux représentés ont un angle proche de 0 (cosinus proche de 1) . La représentation </a:t>
            </a:r>
            <a:r>
              <a:rPr lang="fr-FR" sz="1900" dirty="0" err="1"/>
              <a:t>scatterplot</a:t>
            </a:r>
            <a:r>
              <a:rPr lang="fr-FR" sz="1900" dirty="0"/>
              <a:t> sur le 1</a:t>
            </a:r>
            <a:r>
              <a:rPr lang="fr-FR" sz="1900" baseline="30000" dirty="0"/>
              <a:t>er</a:t>
            </a:r>
            <a:r>
              <a:rPr lang="fr-FR" sz="1900" dirty="0"/>
              <a:t> plan factoriel, qui explique 69% de la variance, montre que la majorité d’individus est très bien représentés par les F1 et F2.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fr-FR" sz="19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36C1998-751C-4E39-BA29-E8AF52CC6D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t="7464" r="9238" b="7464"/>
          <a:stretch/>
        </p:blipFill>
        <p:spPr>
          <a:xfrm>
            <a:off x="4299765" y="2741290"/>
            <a:ext cx="7052446" cy="3679598"/>
          </a:xfrm>
          <a:prstGeom prst="rect">
            <a:avLst/>
          </a:prstGeom>
          <a:noFill/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ECB4341-C6A4-44D3-911B-6EAB0D12B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956" y="2979851"/>
            <a:ext cx="15144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3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522413" y="1981200"/>
            <a:ext cx="9829799" cy="4876800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Mise en contexte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Démarche et Méthodologie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Analyse des données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Analyse en Composantes Principales</a:t>
            </a:r>
          </a:p>
          <a:p>
            <a:pPr rtl="0"/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Clustering K-</a:t>
            </a:r>
            <a:r>
              <a:rPr lang="fr-FR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Means</a:t>
            </a:r>
            <a:endParaRPr lang="fr-FR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Modélisation par Régression Logistique 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L’algorithme de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345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Clustering K-</a:t>
            </a:r>
            <a:r>
              <a:rPr lang="fr-FR" dirty="0" err="1"/>
              <a:t>Means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09AB2CF-8494-4AC9-AE7F-CB15DC7FE0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17" t="8646" r="9238" b="7465"/>
          <a:stretch/>
        </p:blipFill>
        <p:spPr>
          <a:xfrm>
            <a:off x="1260688" y="4451031"/>
            <a:ext cx="3349079" cy="1741886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835D3A68-6FD1-498D-8441-1FDD53F399E3}"/>
              </a:ext>
            </a:extLst>
          </p:cNvPr>
          <p:cNvSpPr/>
          <p:nvPr/>
        </p:nvSpPr>
        <p:spPr>
          <a:xfrm rot="20485389">
            <a:off x="4740021" y="5209416"/>
            <a:ext cx="360040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8C23F12F-B457-4035-A35A-2C70A5EBF79D}"/>
              </a:ext>
            </a:extLst>
          </p:cNvPr>
          <p:cNvSpPr txBox="1">
            <a:spLocks/>
          </p:cNvSpPr>
          <p:nvPr/>
        </p:nvSpPr>
        <p:spPr>
          <a:xfrm>
            <a:off x="1441485" y="1833290"/>
            <a:ext cx="10718910" cy="1492716"/>
          </a:xfrm>
          <a:custGeom>
            <a:avLst/>
            <a:gdLst>
              <a:gd name="connsiteX0" fmla="*/ 0 w 10234769"/>
              <a:gd name="connsiteY0" fmla="*/ 0 h 1751210"/>
              <a:gd name="connsiteX1" fmla="*/ 10234769 w 10234769"/>
              <a:gd name="connsiteY1" fmla="*/ 0 h 1751210"/>
              <a:gd name="connsiteX2" fmla="*/ 10234769 w 10234769"/>
              <a:gd name="connsiteY2" fmla="*/ 1751210 h 1751210"/>
              <a:gd name="connsiteX3" fmla="*/ 0 w 10234769"/>
              <a:gd name="connsiteY3" fmla="*/ 1751210 h 1751210"/>
              <a:gd name="connsiteX4" fmla="*/ 0 w 10234769"/>
              <a:gd name="connsiteY4" fmla="*/ 0 h 1751210"/>
              <a:gd name="connsiteX0" fmla="*/ 0 w 10234769"/>
              <a:gd name="connsiteY0" fmla="*/ 0 h 1751210"/>
              <a:gd name="connsiteX1" fmla="*/ 10234769 w 10234769"/>
              <a:gd name="connsiteY1" fmla="*/ 0 h 1751210"/>
              <a:gd name="connsiteX2" fmla="*/ 4019500 w 10234769"/>
              <a:gd name="connsiteY2" fmla="*/ 1698201 h 1751210"/>
              <a:gd name="connsiteX3" fmla="*/ 0 w 10234769"/>
              <a:gd name="connsiteY3" fmla="*/ 1751210 h 1751210"/>
              <a:gd name="connsiteX4" fmla="*/ 0 w 10234769"/>
              <a:gd name="connsiteY4" fmla="*/ 0 h 1751210"/>
              <a:gd name="connsiteX0" fmla="*/ 0 w 10234769"/>
              <a:gd name="connsiteY0" fmla="*/ 0 h 1751210"/>
              <a:gd name="connsiteX1" fmla="*/ 10234769 w 10234769"/>
              <a:gd name="connsiteY1" fmla="*/ 0 h 1751210"/>
              <a:gd name="connsiteX2" fmla="*/ 4019500 w 10234769"/>
              <a:gd name="connsiteY2" fmla="*/ 1698201 h 1751210"/>
              <a:gd name="connsiteX3" fmla="*/ 0 w 10234769"/>
              <a:gd name="connsiteY3" fmla="*/ 1751210 h 1751210"/>
              <a:gd name="connsiteX4" fmla="*/ 0 w 10234769"/>
              <a:gd name="connsiteY4" fmla="*/ 0 h 1751210"/>
              <a:gd name="connsiteX0" fmla="*/ 0 w 10916928"/>
              <a:gd name="connsiteY0" fmla="*/ 0 h 1751210"/>
              <a:gd name="connsiteX1" fmla="*/ 10234769 w 10916928"/>
              <a:gd name="connsiteY1" fmla="*/ 0 h 1751210"/>
              <a:gd name="connsiteX2" fmla="*/ 9492647 w 10916928"/>
              <a:gd name="connsiteY2" fmla="*/ 1393401 h 1751210"/>
              <a:gd name="connsiteX3" fmla="*/ 4019500 w 10916928"/>
              <a:gd name="connsiteY3" fmla="*/ 1698201 h 1751210"/>
              <a:gd name="connsiteX4" fmla="*/ 0 w 10916928"/>
              <a:gd name="connsiteY4" fmla="*/ 1751210 h 1751210"/>
              <a:gd name="connsiteX5" fmla="*/ 0 w 10916928"/>
              <a:gd name="connsiteY5" fmla="*/ 0 h 1751210"/>
              <a:gd name="connsiteX0" fmla="*/ 0 w 10916928"/>
              <a:gd name="connsiteY0" fmla="*/ 0 h 2764050"/>
              <a:gd name="connsiteX1" fmla="*/ 10234769 w 10916928"/>
              <a:gd name="connsiteY1" fmla="*/ 0 h 2764050"/>
              <a:gd name="connsiteX2" fmla="*/ 9492647 w 10916928"/>
              <a:gd name="connsiteY2" fmla="*/ 1393401 h 2764050"/>
              <a:gd name="connsiteX3" fmla="*/ 3910160 w 10916928"/>
              <a:gd name="connsiteY3" fmla="*/ 2764050 h 2764050"/>
              <a:gd name="connsiteX4" fmla="*/ 0 w 10916928"/>
              <a:gd name="connsiteY4" fmla="*/ 1751210 h 2764050"/>
              <a:gd name="connsiteX5" fmla="*/ 0 w 10916928"/>
              <a:gd name="connsiteY5" fmla="*/ 0 h 2764050"/>
              <a:gd name="connsiteX0" fmla="*/ 0 w 10916928"/>
              <a:gd name="connsiteY0" fmla="*/ 0 h 2830382"/>
              <a:gd name="connsiteX1" fmla="*/ 10234769 w 10916928"/>
              <a:gd name="connsiteY1" fmla="*/ 0 h 2830382"/>
              <a:gd name="connsiteX2" fmla="*/ 9492647 w 10916928"/>
              <a:gd name="connsiteY2" fmla="*/ 1393401 h 2830382"/>
              <a:gd name="connsiteX3" fmla="*/ 3910160 w 10916928"/>
              <a:gd name="connsiteY3" fmla="*/ 2764050 h 2830382"/>
              <a:gd name="connsiteX4" fmla="*/ 54670 w 10916928"/>
              <a:gd name="connsiteY4" fmla="*/ 2830382 h 2830382"/>
              <a:gd name="connsiteX5" fmla="*/ 0 w 10916928"/>
              <a:gd name="connsiteY5" fmla="*/ 0 h 2830382"/>
              <a:gd name="connsiteX0" fmla="*/ 0 w 10446880"/>
              <a:gd name="connsiteY0" fmla="*/ 0 h 2830382"/>
              <a:gd name="connsiteX1" fmla="*/ 10234769 w 10446880"/>
              <a:gd name="connsiteY1" fmla="*/ 0 h 2830382"/>
              <a:gd name="connsiteX2" fmla="*/ 4230654 w 10446880"/>
              <a:gd name="connsiteY2" fmla="*/ 1646541 h 2830382"/>
              <a:gd name="connsiteX3" fmla="*/ 3910160 w 10446880"/>
              <a:gd name="connsiteY3" fmla="*/ 2764050 h 2830382"/>
              <a:gd name="connsiteX4" fmla="*/ 54670 w 10446880"/>
              <a:gd name="connsiteY4" fmla="*/ 2830382 h 2830382"/>
              <a:gd name="connsiteX5" fmla="*/ 0 w 10446880"/>
              <a:gd name="connsiteY5" fmla="*/ 0 h 2830382"/>
              <a:gd name="connsiteX0" fmla="*/ 0 w 10447254"/>
              <a:gd name="connsiteY0" fmla="*/ 0 h 2830382"/>
              <a:gd name="connsiteX1" fmla="*/ 10234769 w 10447254"/>
              <a:gd name="connsiteY1" fmla="*/ 0 h 2830382"/>
              <a:gd name="connsiteX2" fmla="*/ 4230654 w 10447254"/>
              <a:gd name="connsiteY2" fmla="*/ 1646541 h 2830382"/>
              <a:gd name="connsiteX3" fmla="*/ 3910160 w 10447254"/>
              <a:gd name="connsiteY3" fmla="*/ 2764050 h 2830382"/>
              <a:gd name="connsiteX4" fmla="*/ 54670 w 10447254"/>
              <a:gd name="connsiteY4" fmla="*/ 2830382 h 2830382"/>
              <a:gd name="connsiteX5" fmla="*/ 0 w 10447254"/>
              <a:gd name="connsiteY5" fmla="*/ 0 h 2830382"/>
              <a:gd name="connsiteX0" fmla="*/ 0 w 10938197"/>
              <a:gd name="connsiteY0" fmla="*/ 0 h 2830382"/>
              <a:gd name="connsiteX1" fmla="*/ 10234769 w 10938197"/>
              <a:gd name="connsiteY1" fmla="*/ 0 h 2830382"/>
              <a:gd name="connsiteX2" fmla="*/ 9639814 w 10938197"/>
              <a:gd name="connsiteY2" fmla="*/ 1454151 h 2830382"/>
              <a:gd name="connsiteX3" fmla="*/ 4230654 w 10938197"/>
              <a:gd name="connsiteY3" fmla="*/ 1646541 h 2830382"/>
              <a:gd name="connsiteX4" fmla="*/ 3910160 w 10938197"/>
              <a:gd name="connsiteY4" fmla="*/ 2764050 h 2830382"/>
              <a:gd name="connsiteX5" fmla="*/ 54670 w 10938197"/>
              <a:gd name="connsiteY5" fmla="*/ 2830382 h 2830382"/>
              <a:gd name="connsiteX6" fmla="*/ 0 w 10938197"/>
              <a:gd name="connsiteY6" fmla="*/ 0 h 2830382"/>
              <a:gd name="connsiteX0" fmla="*/ 0 w 10828047"/>
              <a:gd name="connsiteY0" fmla="*/ 0 h 2830382"/>
              <a:gd name="connsiteX1" fmla="*/ 10234769 w 10828047"/>
              <a:gd name="connsiteY1" fmla="*/ 0 h 2830382"/>
              <a:gd name="connsiteX2" fmla="*/ 9639814 w 10828047"/>
              <a:gd name="connsiteY2" fmla="*/ 1454151 h 2830382"/>
              <a:gd name="connsiteX3" fmla="*/ 4230654 w 10828047"/>
              <a:gd name="connsiteY3" fmla="*/ 1646541 h 2830382"/>
              <a:gd name="connsiteX4" fmla="*/ 3910160 w 10828047"/>
              <a:gd name="connsiteY4" fmla="*/ 2764050 h 2830382"/>
              <a:gd name="connsiteX5" fmla="*/ 54670 w 10828047"/>
              <a:gd name="connsiteY5" fmla="*/ 2830382 h 2830382"/>
              <a:gd name="connsiteX6" fmla="*/ 0 w 10828047"/>
              <a:gd name="connsiteY6" fmla="*/ 0 h 2830382"/>
              <a:gd name="connsiteX0" fmla="*/ 0 w 10828047"/>
              <a:gd name="connsiteY0" fmla="*/ 0 h 2830382"/>
              <a:gd name="connsiteX1" fmla="*/ 10234769 w 10828047"/>
              <a:gd name="connsiteY1" fmla="*/ 0 h 2830382"/>
              <a:gd name="connsiteX2" fmla="*/ 9639814 w 10828047"/>
              <a:gd name="connsiteY2" fmla="*/ 1454151 h 2830382"/>
              <a:gd name="connsiteX3" fmla="*/ 4230654 w 10828047"/>
              <a:gd name="connsiteY3" fmla="*/ 1646541 h 2830382"/>
              <a:gd name="connsiteX4" fmla="*/ 3910160 w 10828047"/>
              <a:gd name="connsiteY4" fmla="*/ 2764050 h 2830382"/>
              <a:gd name="connsiteX5" fmla="*/ 54670 w 10828047"/>
              <a:gd name="connsiteY5" fmla="*/ 2830382 h 2830382"/>
              <a:gd name="connsiteX6" fmla="*/ 0 w 10828047"/>
              <a:gd name="connsiteY6" fmla="*/ 0 h 2830382"/>
              <a:gd name="connsiteX0" fmla="*/ 0 w 11029430"/>
              <a:gd name="connsiteY0" fmla="*/ 0 h 2830382"/>
              <a:gd name="connsiteX1" fmla="*/ 10234769 w 11029430"/>
              <a:gd name="connsiteY1" fmla="*/ 0 h 2830382"/>
              <a:gd name="connsiteX2" fmla="*/ 10336857 w 11029430"/>
              <a:gd name="connsiteY2" fmla="*/ 1587383 h 2830382"/>
              <a:gd name="connsiteX3" fmla="*/ 4230654 w 11029430"/>
              <a:gd name="connsiteY3" fmla="*/ 1646541 h 2830382"/>
              <a:gd name="connsiteX4" fmla="*/ 3910160 w 11029430"/>
              <a:gd name="connsiteY4" fmla="*/ 2764050 h 2830382"/>
              <a:gd name="connsiteX5" fmla="*/ 54670 w 11029430"/>
              <a:gd name="connsiteY5" fmla="*/ 2830382 h 2830382"/>
              <a:gd name="connsiteX6" fmla="*/ 0 w 11029430"/>
              <a:gd name="connsiteY6" fmla="*/ 0 h 2830382"/>
              <a:gd name="connsiteX0" fmla="*/ 0 w 10889645"/>
              <a:gd name="connsiteY0" fmla="*/ 0 h 2830382"/>
              <a:gd name="connsiteX1" fmla="*/ 10234769 w 10889645"/>
              <a:gd name="connsiteY1" fmla="*/ 0 h 2830382"/>
              <a:gd name="connsiteX2" fmla="*/ 10336857 w 10889645"/>
              <a:gd name="connsiteY2" fmla="*/ 1587383 h 2830382"/>
              <a:gd name="connsiteX3" fmla="*/ 4230654 w 10889645"/>
              <a:gd name="connsiteY3" fmla="*/ 1646541 h 2830382"/>
              <a:gd name="connsiteX4" fmla="*/ 3910160 w 10889645"/>
              <a:gd name="connsiteY4" fmla="*/ 2764050 h 2830382"/>
              <a:gd name="connsiteX5" fmla="*/ 54670 w 10889645"/>
              <a:gd name="connsiteY5" fmla="*/ 2830382 h 2830382"/>
              <a:gd name="connsiteX6" fmla="*/ 0 w 10889645"/>
              <a:gd name="connsiteY6" fmla="*/ 0 h 2830382"/>
              <a:gd name="connsiteX0" fmla="*/ 0 w 11054855"/>
              <a:gd name="connsiteY0" fmla="*/ 0 h 2830382"/>
              <a:gd name="connsiteX1" fmla="*/ 10234769 w 11054855"/>
              <a:gd name="connsiteY1" fmla="*/ 0 h 2830382"/>
              <a:gd name="connsiteX2" fmla="*/ 10309524 w 11054855"/>
              <a:gd name="connsiteY2" fmla="*/ 468241 h 2830382"/>
              <a:gd name="connsiteX3" fmla="*/ 10336857 w 11054855"/>
              <a:gd name="connsiteY3" fmla="*/ 1587383 h 2830382"/>
              <a:gd name="connsiteX4" fmla="*/ 4230654 w 11054855"/>
              <a:gd name="connsiteY4" fmla="*/ 1646541 h 2830382"/>
              <a:gd name="connsiteX5" fmla="*/ 3910160 w 11054855"/>
              <a:gd name="connsiteY5" fmla="*/ 2764050 h 2830382"/>
              <a:gd name="connsiteX6" fmla="*/ 54670 w 11054855"/>
              <a:gd name="connsiteY6" fmla="*/ 2830382 h 2830382"/>
              <a:gd name="connsiteX7" fmla="*/ 0 w 11054855"/>
              <a:gd name="connsiteY7" fmla="*/ 0 h 283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54855" h="2830382">
                <a:moveTo>
                  <a:pt x="0" y="0"/>
                </a:moveTo>
                <a:lnTo>
                  <a:pt x="10234769" y="0"/>
                </a:lnTo>
                <a:cubicBezTo>
                  <a:pt x="12044140" y="53615"/>
                  <a:pt x="10292509" y="203677"/>
                  <a:pt x="10309524" y="468241"/>
                </a:cubicBezTo>
                <a:cubicBezTo>
                  <a:pt x="10326539" y="732805"/>
                  <a:pt x="11441119" y="1366574"/>
                  <a:pt x="10336857" y="1587383"/>
                </a:cubicBezTo>
                <a:cubicBezTo>
                  <a:pt x="9336171" y="1675283"/>
                  <a:pt x="5003363" y="1319419"/>
                  <a:pt x="4230654" y="1646541"/>
                </a:cubicBezTo>
                <a:cubicBezTo>
                  <a:pt x="3194776" y="1929575"/>
                  <a:pt x="5359746" y="2640363"/>
                  <a:pt x="3910160" y="2764050"/>
                </a:cubicBezTo>
                <a:lnTo>
                  <a:pt x="54670" y="2830382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240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800" dirty="0"/>
              <a:t>Identification du nombre de classes en analysant la variation de K et l’évolution de l’inertie intra-classes : k = 2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800" dirty="0"/>
              <a:t>L’algorithme de clustering K-</a:t>
            </a:r>
            <a:r>
              <a:rPr lang="fr-FR" sz="1800" dirty="0" err="1"/>
              <a:t>Means</a:t>
            </a:r>
            <a:r>
              <a:rPr lang="fr-FR" sz="1800" dirty="0"/>
              <a:t> regroupe des observations similaires.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800" dirty="0"/>
              <a:t>La classification obtenue est très similaire au découpage effectué à partir des données Vrai/Faux du dataframe de base.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6E69C61-6E0F-47D0-8A9F-32AE5523E9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6" t="8278" r="8279" b="6866"/>
          <a:stretch/>
        </p:blipFill>
        <p:spPr>
          <a:xfrm>
            <a:off x="5230316" y="3356992"/>
            <a:ext cx="6625951" cy="3395799"/>
          </a:xfrm>
          <a:prstGeom prst="rect">
            <a:avLst/>
          </a:prstGeom>
        </p:spPr>
      </p:pic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1D93A826-60D8-453F-BBED-E85B3C6E2093}"/>
              </a:ext>
            </a:extLst>
          </p:cNvPr>
          <p:cNvSpPr txBox="1">
            <a:spLocks/>
          </p:cNvSpPr>
          <p:nvPr/>
        </p:nvSpPr>
        <p:spPr>
          <a:xfrm>
            <a:off x="1445124" y="3356992"/>
            <a:ext cx="3474918" cy="1094039"/>
          </a:xfrm>
          <a:custGeom>
            <a:avLst/>
            <a:gdLst>
              <a:gd name="connsiteX0" fmla="*/ 0 w 10234769"/>
              <a:gd name="connsiteY0" fmla="*/ 0 h 1751210"/>
              <a:gd name="connsiteX1" fmla="*/ 10234769 w 10234769"/>
              <a:gd name="connsiteY1" fmla="*/ 0 h 1751210"/>
              <a:gd name="connsiteX2" fmla="*/ 10234769 w 10234769"/>
              <a:gd name="connsiteY2" fmla="*/ 1751210 h 1751210"/>
              <a:gd name="connsiteX3" fmla="*/ 0 w 10234769"/>
              <a:gd name="connsiteY3" fmla="*/ 1751210 h 1751210"/>
              <a:gd name="connsiteX4" fmla="*/ 0 w 10234769"/>
              <a:gd name="connsiteY4" fmla="*/ 0 h 1751210"/>
              <a:gd name="connsiteX0" fmla="*/ 0 w 10234769"/>
              <a:gd name="connsiteY0" fmla="*/ 0 h 1751210"/>
              <a:gd name="connsiteX1" fmla="*/ 10234769 w 10234769"/>
              <a:gd name="connsiteY1" fmla="*/ 0 h 1751210"/>
              <a:gd name="connsiteX2" fmla="*/ 4019500 w 10234769"/>
              <a:gd name="connsiteY2" fmla="*/ 1698201 h 1751210"/>
              <a:gd name="connsiteX3" fmla="*/ 0 w 10234769"/>
              <a:gd name="connsiteY3" fmla="*/ 1751210 h 1751210"/>
              <a:gd name="connsiteX4" fmla="*/ 0 w 10234769"/>
              <a:gd name="connsiteY4" fmla="*/ 0 h 1751210"/>
              <a:gd name="connsiteX0" fmla="*/ 0 w 10234769"/>
              <a:gd name="connsiteY0" fmla="*/ 0 h 1751210"/>
              <a:gd name="connsiteX1" fmla="*/ 10234769 w 10234769"/>
              <a:gd name="connsiteY1" fmla="*/ 0 h 1751210"/>
              <a:gd name="connsiteX2" fmla="*/ 4019500 w 10234769"/>
              <a:gd name="connsiteY2" fmla="*/ 1698201 h 1751210"/>
              <a:gd name="connsiteX3" fmla="*/ 0 w 10234769"/>
              <a:gd name="connsiteY3" fmla="*/ 1751210 h 1751210"/>
              <a:gd name="connsiteX4" fmla="*/ 0 w 10234769"/>
              <a:gd name="connsiteY4" fmla="*/ 0 h 1751210"/>
              <a:gd name="connsiteX0" fmla="*/ 0 w 10916928"/>
              <a:gd name="connsiteY0" fmla="*/ 0 h 1751210"/>
              <a:gd name="connsiteX1" fmla="*/ 10234769 w 10916928"/>
              <a:gd name="connsiteY1" fmla="*/ 0 h 1751210"/>
              <a:gd name="connsiteX2" fmla="*/ 9492647 w 10916928"/>
              <a:gd name="connsiteY2" fmla="*/ 1393401 h 1751210"/>
              <a:gd name="connsiteX3" fmla="*/ 4019500 w 10916928"/>
              <a:gd name="connsiteY3" fmla="*/ 1698201 h 1751210"/>
              <a:gd name="connsiteX4" fmla="*/ 0 w 10916928"/>
              <a:gd name="connsiteY4" fmla="*/ 1751210 h 1751210"/>
              <a:gd name="connsiteX5" fmla="*/ 0 w 10916928"/>
              <a:gd name="connsiteY5" fmla="*/ 0 h 1751210"/>
              <a:gd name="connsiteX0" fmla="*/ 0 w 10916928"/>
              <a:gd name="connsiteY0" fmla="*/ 0 h 2764050"/>
              <a:gd name="connsiteX1" fmla="*/ 10234769 w 10916928"/>
              <a:gd name="connsiteY1" fmla="*/ 0 h 2764050"/>
              <a:gd name="connsiteX2" fmla="*/ 9492647 w 10916928"/>
              <a:gd name="connsiteY2" fmla="*/ 1393401 h 2764050"/>
              <a:gd name="connsiteX3" fmla="*/ 3910160 w 10916928"/>
              <a:gd name="connsiteY3" fmla="*/ 2764050 h 2764050"/>
              <a:gd name="connsiteX4" fmla="*/ 0 w 10916928"/>
              <a:gd name="connsiteY4" fmla="*/ 1751210 h 2764050"/>
              <a:gd name="connsiteX5" fmla="*/ 0 w 10916928"/>
              <a:gd name="connsiteY5" fmla="*/ 0 h 2764050"/>
              <a:gd name="connsiteX0" fmla="*/ 0 w 10916928"/>
              <a:gd name="connsiteY0" fmla="*/ 0 h 2830382"/>
              <a:gd name="connsiteX1" fmla="*/ 10234769 w 10916928"/>
              <a:gd name="connsiteY1" fmla="*/ 0 h 2830382"/>
              <a:gd name="connsiteX2" fmla="*/ 9492647 w 10916928"/>
              <a:gd name="connsiteY2" fmla="*/ 1393401 h 2830382"/>
              <a:gd name="connsiteX3" fmla="*/ 3910160 w 10916928"/>
              <a:gd name="connsiteY3" fmla="*/ 2764050 h 2830382"/>
              <a:gd name="connsiteX4" fmla="*/ 54670 w 10916928"/>
              <a:gd name="connsiteY4" fmla="*/ 2830382 h 2830382"/>
              <a:gd name="connsiteX5" fmla="*/ 0 w 10916928"/>
              <a:gd name="connsiteY5" fmla="*/ 0 h 2830382"/>
              <a:gd name="connsiteX0" fmla="*/ 0 w 10446880"/>
              <a:gd name="connsiteY0" fmla="*/ 0 h 2830382"/>
              <a:gd name="connsiteX1" fmla="*/ 10234769 w 10446880"/>
              <a:gd name="connsiteY1" fmla="*/ 0 h 2830382"/>
              <a:gd name="connsiteX2" fmla="*/ 4230654 w 10446880"/>
              <a:gd name="connsiteY2" fmla="*/ 1646541 h 2830382"/>
              <a:gd name="connsiteX3" fmla="*/ 3910160 w 10446880"/>
              <a:gd name="connsiteY3" fmla="*/ 2764050 h 2830382"/>
              <a:gd name="connsiteX4" fmla="*/ 54670 w 10446880"/>
              <a:gd name="connsiteY4" fmla="*/ 2830382 h 2830382"/>
              <a:gd name="connsiteX5" fmla="*/ 0 w 10446880"/>
              <a:gd name="connsiteY5" fmla="*/ 0 h 2830382"/>
              <a:gd name="connsiteX0" fmla="*/ 0 w 10447254"/>
              <a:gd name="connsiteY0" fmla="*/ 0 h 2830382"/>
              <a:gd name="connsiteX1" fmla="*/ 10234769 w 10447254"/>
              <a:gd name="connsiteY1" fmla="*/ 0 h 2830382"/>
              <a:gd name="connsiteX2" fmla="*/ 4230654 w 10447254"/>
              <a:gd name="connsiteY2" fmla="*/ 1646541 h 2830382"/>
              <a:gd name="connsiteX3" fmla="*/ 3910160 w 10447254"/>
              <a:gd name="connsiteY3" fmla="*/ 2764050 h 2830382"/>
              <a:gd name="connsiteX4" fmla="*/ 54670 w 10447254"/>
              <a:gd name="connsiteY4" fmla="*/ 2830382 h 2830382"/>
              <a:gd name="connsiteX5" fmla="*/ 0 w 10447254"/>
              <a:gd name="connsiteY5" fmla="*/ 0 h 2830382"/>
              <a:gd name="connsiteX0" fmla="*/ 0 w 10938197"/>
              <a:gd name="connsiteY0" fmla="*/ 0 h 2830382"/>
              <a:gd name="connsiteX1" fmla="*/ 10234769 w 10938197"/>
              <a:gd name="connsiteY1" fmla="*/ 0 h 2830382"/>
              <a:gd name="connsiteX2" fmla="*/ 9639814 w 10938197"/>
              <a:gd name="connsiteY2" fmla="*/ 1454151 h 2830382"/>
              <a:gd name="connsiteX3" fmla="*/ 4230654 w 10938197"/>
              <a:gd name="connsiteY3" fmla="*/ 1646541 h 2830382"/>
              <a:gd name="connsiteX4" fmla="*/ 3910160 w 10938197"/>
              <a:gd name="connsiteY4" fmla="*/ 2764050 h 2830382"/>
              <a:gd name="connsiteX5" fmla="*/ 54670 w 10938197"/>
              <a:gd name="connsiteY5" fmla="*/ 2830382 h 2830382"/>
              <a:gd name="connsiteX6" fmla="*/ 0 w 10938197"/>
              <a:gd name="connsiteY6" fmla="*/ 0 h 2830382"/>
              <a:gd name="connsiteX0" fmla="*/ 0 w 10828047"/>
              <a:gd name="connsiteY0" fmla="*/ 0 h 2830382"/>
              <a:gd name="connsiteX1" fmla="*/ 10234769 w 10828047"/>
              <a:gd name="connsiteY1" fmla="*/ 0 h 2830382"/>
              <a:gd name="connsiteX2" fmla="*/ 9639814 w 10828047"/>
              <a:gd name="connsiteY2" fmla="*/ 1454151 h 2830382"/>
              <a:gd name="connsiteX3" fmla="*/ 4230654 w 10828047"/>
              <a:gd name="connsiteY3" fmla="*/ 1646541 h 2830382"/>
              <a:gd name="connsiteX4" fmla="*/ 3910160 w 10828047"/>
              <a:gd name="connsiteY4" fmla="*/ 2764050 h 2830382"/>
              <a:gd name="connsiteX5" fmla="*/ 54670 w 10828047"/>
              <a:gd name="connsiteY5" fmla="*/ 2830382 h 2830382"/>
              <a:gd name="connsiteX6" fmla="*/ 0 w 10828047"/>
              <a:gd name="connsiteY6" fmla="*/ 0 h 2830382"/>
              <a:gd name="connsiteX0" fmla="*/ 0 w 10828047"/>
              <a:gd name="connsiteY0" fmla="*/ 0 h 2830382"/>
              <a:gd name="connsiteX1" fmla="*/ 10234769 w 10828047"/>
              <a:gd name="connsiteY1" fmla="*/ 0 h 2830382"/>
              <a:gd name="connsiteX2" fmla="*/ 9639814 w 10828047"/>
              <a:gd name="connsiteY2" fmla="*/ 1454151 h 2830382"/>
              <a:gd name="connsiteX3" fmla="*/ 4230654 w 10828047"/>
              <a:gd name="connsiteY3" fmla="*/ 1646541 h 2830382"/>
              <a:gd name="connsiteX4" fmla="*/ 3910160 w 10828047"/>
              <a:gd name="connsiteY4" fmla="*/ 2764050 h 2830382"/>
              <a:gd name="connsiteX5" fmla="*/ 54670 w 10828047"/>
              <a:gd name="connsiteY5" fmla="*/ 2830382 h 2830382"/>
              <a:gd name="connsiteX6" fmla="*/ 0 w 10828047"/>
              <a:gd name="connsiteY6" fmla="*/ 0 h 2830382"/>
              <a:gd name="connsiteX0" fmla="*/ 0 w 11029430"/>
              <a:gd name="connsiteY0" fmla="*/ 0 h 2830382"/>
              <a:gd name="connsiteX1" fmla="*/ 10234769 w 11029430"/>
              <a:gd name="connsiteY1" fmla="*/ 0 h 2830382"/>
              <a:gd name="connsiteX2" fmla="*/ 10336857 w 11029430"/>
              <a:gd name="connsiteY2" fmla="*/ 1587383 h 2830382"/>
              <a:gd name="connsiteX3" fmla="*/ 4230654 w 11029430"/>
              <a:gd name="connsiteY3" fmla="*/ 1646541 h 2830382"/>
              <a:gd name="connsiteX4" fmla="*/ 3910160 w 11029430"/>
              <a:gd name="connsiteY4" fmla="*/ 2764050 h 2830382"/>
              <a:gd name="connsiteX5" fmla="*/ 54670 w 11029430"/>
              <a:gd name="connsiteY5" fmla="*/ 2830382 h 2830382"/>
              <a:gd name="connsiteX6" fmla="*/ 0 w 11029430"/>
              <a:gd name="connsiteY6" fmla="*/ 0 h 2830382"/>
              <a:gd name="connsiteX0" fmla="*/ 0 w 10889645"/>
              <a:gd name="connsiteY0" fmla="*/ 0 h 2830382"/>
              <a:gd name="connsiteX1" fmla="*/ 10234769 w 10889645"/>
              <a:gd name="connsiteY1" fmla="*/ 0 h 2830382"/>
              <a:gd name="connsiteX2" fmla="*/ 10336857 w 10889645"/>
              <a:gd name="connsiteY2" fmla="*/ 1587383 h 2830382"/>
              <a:gd name="connsiteX3" fmla="*/ 4230654 w 10889645"/>
              <a:gd name="connsiteY3" fmla="*/ 1646541 h 2830382"/>
              <a:gd name="connsiteX4" fmla="*/ 3910160 w 10889645"/>
              <a:gd name="connsiteY4" fmla="*/ 2764050 h 2830382"/>
              <a:gd name="connsiteX5" fmla="*/ 54670 w 10889645"/>
              <a:gd name="connsiteY5" fmla="*/ 2830382 h 2830382"/>
              <a:gd name="connsiteX6" fmla="*/ 0 w 10889645"/>
              <a:gd name="connsiteY6" fmla="*/ 0 h 2830382"/>
              <a:gd name="connsiteX0" fmla="*/ 0 w 11054855"/>
              <a:gd name="connsiteY0" fmla="*/ 0 h 2830382"/>
              <a:gd name="connsiteX1" fmla="*/ 10234769 w 11054855"/>
              <a:gd name="connsiteY1" fmla="*/ 0 h 2830382"/>
              <a:gd name="connsiteX2" fmla="*/ 10309524 w 11054855"/>
              <a:gd name="connsiteY2" fmla="*/ 468241 h 2830382"/>
              <a:gd name="connsiteX3" fmla="*/ 10336857 w 11054855"/>
              <a:gd name="connsiteY3" fmla="*/ 1587383 h 2830382"/>
              <a:gd name="connsiteX4" fmla="*/ 4230654 w 11054855"/>
              <a:gd name="connsiteY4" fmla="*/ 1646541 h 2830382"/>
              <a:gd name="connsiteX5" fmla="*/ 3910160 w 11054855"/>
              <a:gd name="connsiteY5" fmla="*/ 2764050 h 2830382"/>
              <a:gd name="connsiteX6" fmla="*/ 54670 w 11054855"/>
              <a:gd name="connsiteY6" fmla="*/ 2830382 h 2830382"/>
              <a:gd name="connsiteX7" fmla="*/ 0 w 11054855"/>
              <a:gd name="connsiteY7" fmla="*/ 0 h 2830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54855" h="2830382">
                <a:moveTo>
                  <a:pt x="0" y="0"/>
                </a:moveTo>
                <a:lnTo>
                  <a:pt x="10234769" y="0"/>
                </a:lnTo>
                <a:cubicBezTo>
                  <a:pt x="12044140" y="53615"/>
                  <a:pt x="10292509" y="203677"/>
                  <a:pt x="10309524" y="468241"/>
                </a:cubicBezTo>
                <a:cubicBezTo>
                  <a:pt x="10326539" y="732805"/>
                  <a:pt x="11441119" y="1366574"/>
                  <a:pt x="10336857" y="1587383"/>
                </a:cubicBezTo>
                <a:cubicBezTo>
                  <a:pt x="9336171" y="1675283"/>
                  <a:pt x="5003363" y="1319419"/>
                  <a:pt x="4230654" y="1646541"/>
                </a:cubicBezTo>
                <a:cubicBezTo>
                  <a:pt x="3194776" y="1929575"/>
                  <a:pt x="5359746" y="2640363"/>
                  <a:pt x="3910160" y="2764050"/>
                </a:cubicBezTo>
                <a:lnTo>
                  <a:pt x="54670" y="2830382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240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800" dirty="0"/>
              <a:t>69 % de la variance est expliqué dans le premier plan factoriel</a:t>
            </a:r>
          </a:p>
          <a:p>
            <a:pPr marL="342900" indent="-342900">
              <a:buFont typeface="Arial" pitchFamily="34" charset="0"/>
              <a:buChar char="•"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612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522413" y="1981200"/>
            <a:ext cx="9829799" cy="4876800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Mise en contexte</a:t>
            </a:r>
          </a:p>
          <a:p>
            <a:pPr rtl="0"/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Démarche et Méthodologie</a:t>
            </a:r>
          </a:p>
          <a:p>
            <a:pPr rtl="0"/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Analyse des données</a:t>
            </a:r>
          </a:p>
          <a:p>
            <a:pPr rtl="0"/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Analyse en Composantes Principales</a:t>
            </a:r>
          </a:p>
          <a:p>
            <a:pPr rtl="0"/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Clustering K-</a:t>
            </a:r>
            <a:r>
              <a:rPr lang="fr-FR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Means</a:t>
            </a:r>
            <a:endParaRPr lang="fr-FR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rtl="0"/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Modélisation par Régression Logistique </a:t>
            </a:r>
          </a:p>
          <a:p>
            <a:pPr rtl="0"/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L’algorithme de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Clustering K-</a:t>
            </a:r>
            <a:r>
              <a:rPr lang="fr-FR" dirty="0" err="1"/>
              <a:t>Means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3"/>
          </p:nvPr>
        </p:nvSpPr>
        <p:spPr>
          <a:xfrm>
            <a:off x="1522413" y="2060848"/>
            <a:ext cx="9210228" cy="1748171"/>
          </a:xfrm>
        </p:spPr>
        <p:txBody>
          <a:bodyPr rtlCol="0">
            <a:spAutoFit/>
          </a:bodyPr>
          <a:lstStyle/>
          <a:p>
            <a:pPr marL="342900" indent="-34290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900" b="1" dirty="0"/>
              <a:t>Les centroïdes </a:t>
            </a:r>
            <a:r>
              <a:rPr lang="fr-FR" sz="1900" dirty="0"/>
              <a:t>permettent de mieux comprendre les différences et les ressemblances entre les deux clusters. Utiliser K-</a:t>
            </a:r>
            <a:r>
              <a:rPr lang="fr-FR" sz="1900" dirty="0" err="1"/>
              <a:t>Means</a:t>
            </a:r>
            <a:r>
              <a:rPr lang="fr-FR" sz="1900" dirty="0"/>
              <a:t> nous permet d’obtenir des moyennes centrées réduites facilitant l’interprétation.</a:t>
            </a:r>
          </a:p>
          <a:p>
            <a:pPr marL="342900" indent="-34290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1900" b="1" dirty="0"/>
              <a:t>Le tableau des correspondances </a:t>
            </a:r>
            <a:r>
              <a:rPr lang="fr-FR" sz="1900" dirty="0"/>
              <a:t>nous permet de mieux comprendre les résultats obtenus en s’exprimant en termes déjà utilisés dans l’analyse précédente. </a:t>
            </a:r>
          </a:p>
          <a:p>
            <a:pPr rtl="0"/>
            <a:endParaRPr lang="fr-FR" sz="19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31712B9-AB23-48EA-9691-DAF993CE1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562" y="3809019"/>
            <a:ext cx="6287930" cy="102145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610BCE5-2474-42BC-8C2B-0E07044C6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68" y="5663052"/>
            <a:ext cx="2520280" cy="106184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14E1B6B-1AAF-4542-AA96-9C42DE282C8F}"/>
              </a:ext>
            </a:extLst>
          </p:cNvPr>
          <p:cNvSpPr txBox="1"/>
          <p:nvPr/>
        </p:nvSpPr>
        <p:spPr>
          <a:xfrm>
            <a:off x="5920430" y="4799676"/>
            <a:ext cx="50366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500" dirty="0">
                <a:solidFill>
                  <a:schemeClr val="accent1">
                    <a:lumMod val="75000"/>
                  </a:schemeClr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06668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522413" y="1981200"/>
            <a:ext cx="9829799" cy="4876800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Mise en contexte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Démarche et Méthodologie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Analyse des données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Analyse en Composantes Principales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Clustering K-</a:t>
            </a:r>
            <a:r>
              <a:rPr lang="fr-FR" dirty="0" err="1">
                <a:solidFill>
                  <a:schemeClr val="bg1">
                    <a:lumMod val="85000"/>
                  </a:schemeClr>
                </a:solidFill>
              </a:rPr>
              <a:t>Means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  <a:p>
            <a:pPr rtl="0"/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Modélisation par Régression Logistique 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L’algorithme de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9714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Modélisation par Régression Logistique </a:t>
            </a:r>
          </a:p>
        </p:txBody>
      </p:sp>
      <p:sp>
        <p:nvSpPr>
          <p:cNvPr id="4" name="Espace réservé du texte 8">
            <a:extLst>
              <a:ext uri="{FF2B5EF4-FFF2-40B4-BE49-F238E27FC236}">
                <a16:creationId xmlns:a16="http://schemas.microsoft.com/office/drawing/2014/main" id="{A640F052-01EB-4A3F-8B88-2C591C22E710}"/>
              </a:ext>
            </a:extLst>
          </p:cNvPr>
          <p:cNvSpPr txBox="1">
            <a:spLocks/>
          </p:cNvSpPr>
          <p:nvPr/>
        </p:nvSpPr>
        <p:spPr>
          <a:xfrm>
            <a:off x="1629916" y="1929274"/>
            <a:ext cx="9210228" cy="881780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2400" b="0" kern="1200" cap="none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tx1">
                  <a:lumMod val="90000"/>
                  <a:lumOff val="10000"/>
                </a:schemeClr>
              </a:buClr>
              <a:buSzPct val="8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900" dirty="0"/>
              <a:t>On considère ici que l’on dispose de n observations d’un échantillon de « variables indépendantes et identiquement distribuées ». Nous pouvons ainsi mettre en place une </a:t>
            </a:r>
            <a:r>
              <a:rPr lang="fr-FR" sz="1900" b="1" dirty="0"/>
              <a:t>Régression Logistique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F27D0D2-734F-4035-94E6-C4A2FB4F7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587" y="3140128"/>
            <a:ext cx="40576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6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522413" y="1981200"/>
            <a:ext cx="9829799" cy="4876800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Mise en contexte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Démarche et Méthodologie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Analyse des données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Analyse en Composantes Principales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Clustering K-</a:t>
            </a:r>
            <a:r>
              <a:rPr lang="fr-FR" dirty="0" err="1">
                <a:solidFill>
                  <a:schemeClr val="bg1">
                    <a:lumMod val="85000"/>
                  </a:schemeClr>
                </a:solidFill>
              </a:rPr>
              <a:t>Means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Modélisation par Régression Logistique </a:t>
            </a:r>
          </a:p>
          <a:p>
            <a:pPr rtl="0"/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</a:rPr>
              <a:t>L’algorithme de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0798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L’algorithme de classification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3"/>
          </p:nvPr>
        </p:nvSpPr>
        <p:spPr>
          <a:xfrm>
            <a:off x="1519528" y="1935980"/>
            <a:ext cx="8319299" cy="1041824"/>
          </a:xfrm>
        </p:spPr>
        <p:txBody>
          <a:bodyPr rtlCol="0">
            <a:spAutoFit/>
          </a:bodyPr>
          <a:lstStyle/>
          <a:p>
            <a:pPr rtl="0">
              <a:spcBef>
                <a:spcPts val="600"/>
              </a:spcBef>
            </a:pPr>
            <a:r>
              <a:rPr lang="fr-FR" sz="2100" dirty="0"/>
              <a:t>L’algorithme de classification : </a:t>
            </a:r>
          </a:p>
          <a:p>
            <a:pPr marL="342900" indent="-342900" rtl="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r-FR" sz="2100" dirty="0"/>
              <a:t>Création d’une fonction pour analyse d’un fichier csv avec les données des billets afin d’identifier les billets vrais et faux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6F0B779-7977-4E10-B1F6-A5B59E771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220" y="3218066"/>
            <a:ext cx="3152775" cy="1905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790D896-2B7E-45FB-8F1C-98145D0997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08"/>
          <a:stretch/>
        </p:blipFill>
        <p:spPr>
          <a:xfrm>
            <a:off x="3826160" y="3449435"/>
            <a:ext cx="4536504" cy="329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5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L’algorithme de classification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3"/>
          </p:nvPr>
        </p:nvSpPr>
        <p:spPr>
          <a:xfrm>
            <a:off x="4222204" y="3325595"/>
            <a:ext cx="3528392" cy="383182"/>
          </a:xfrm>
        </p:spPr>
        <p:txBody>
          <a:bodyPr wrap="square" rtlCol="0">
            <a:spAutoFit/>
          </a:bodyPr>
          <a:lstStyle/>
          <a:p>
            <a:pPr rtl="0">
              <a:spcBef>
                <a:spcPts val="600"/>
              </a:spcBef>
            </a:pPr>
            <a:r>
              <a:rPr lang="fr-FR" sz="2100" dirty="0">
                <a:hlinkClick r:id="rId3" action="ppaction://hlinkfile"/>
              </a:rPr>
              <a:t>L’algorithme de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127395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3A61F27-E97E-41F3-93F4-860B4ACDED84}"/>
              </a:ext>
            </a:extLst>
          </p:cNvPr>
          <p:cNvSpPr txBox="1"/>
          <p:nvPr/>
        </p:nvSpPr>
        <p:spPr>
          <a:xfrm>
            <a:off x="5086300" y="3105834"/>
            <a:ext cx="2446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Questions ?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EC5B7EF-9222-4CC2-ADBE-B9C39859ECE6}"/>
              </a:ext>
            </a:extLst>
          </p:cNvPr>
          <p:cNvSpPr txBox="1"/>
          <p:nvPr/>
        </p:nvSpPr>
        <p:spPr>
          <a:xfrm>
            <a:off x="10198868" y="6237312"/>
            <a:ext cx="85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Merci !</a:t>
            </a:r>
          </a:p>
        </p:txBody>
      </p:sp>
    </p:spTree>
    <p:extLst>
      <p:ext uri="{BB962C8B-B14F-4D97-AF65-F5344CB8AC3E}">
        <p14:creationId xmlns:p14="http://schemas.microsoft.com/office/powerpoint/2010/main" val="321625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522413" y="1981200"/>
            <a:ext cx="9829799" cy="4876800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Mise en contexte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Démarche et Méthodologie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Analyse des données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Analyse en Composantes Principales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Clustering K-</a:t>
            </a:r>
            <a:r>
              <a:rPr lang="fr-FR" dirty="0" err="1">
                <a:solidFill>
                  <a:schemeClr val="bg1">
                    <a:lumMod val="85000"/>
                  </a:schemeClr>
                </a:solidFill>
              </a:rPr>
              <a:t>Means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Modélisation par Régression Logistique 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L’algorithme de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4659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 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Mise en contexte</a:t>
            </a:r>
          </a:p>
        </p:txBody>
      </p:sp>
      <p:graphicFrame>
        <p:nvGraphicFramePr>
          <p:cNvPr id="7" name="Espace réservé du contenu 6" descr="Graphique de combinaison personnalisée représentant 2 séries et 1 ligne pour 4 catégori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9103160"/>
              </p:ext>
            </p:extLst>
          </p:nvPr>
        </p:nvGraphicFramePr>
        <p:xfrm>
          <a:off x="6470762" y="2498005"/>
          <a:ext cx="4881450" cy="3379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989E5FF3-4CCD-4CE6-86B2-6652E3963081}"/>
              </a:ext>
            </a:extLst>
          </p:cNvPr>
          <p:cNvSpPr txBox="1"/>
          <p:nvPr/>
        </p:nvSpPr>
        <p:spPr>
          <a:xfrm>
            <a:off x="1819086" y="2636912"/>
            <a:ext cx="38072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dirty="0"/>
              <a:t>Le nombre de faux billets saisis a reculé de 18% entre 2019 et 2020.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chiffre historiquement bas qui s’explique par des sécurités renforcées et la baisse de l’utilisation des billets pour les paiements.</a:t>
            </a:r>
          </a:p>
        </p:txBody>
      </p:sp>
    </p:spTree>
    <p:extLst>
      <p:ext uri="{BB962C8B-B14F-4D97-AF65-F5344CB8AC3E}">
        <p14:creationId xmlns:p14="http://schemas.microsoft.com/office/powerpoint/2010/main" val="21939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522413" y="1981200"/>
            <a:ext cx="9829799" cy="4876800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Mise en contexte</a:t>
            </a:r>
          </a:p>
          <a:p>
            <a:pPr rtl="0"/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Démarche et Méthodologie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Analyse des données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Analyse en Composantes Principales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Clustering K-</a:t>
            </a:r>
            <a:r>
              <a:rPr lang="fr-FR" dirty="0" err="1">
                <a:solidFill>
                  <a:schemeClr val="bg1">
                    <a:lumMod val="85000"/>
                  </a:schemeClr>
                </a:solidFill>
              </a:rPr>
              <a:t>Means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Modélisation par Régression Logistique 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L’algorithme de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5080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/>
              <a:t>Démarche et Méthodologie</a:t>
            </a:r>
          </a:p>
        </p:txBody>
      </p:sp>
      <p:pic>
        <p:nvPicPr>
          <p:cNvPr id="3" name="Espace réservé du contenu 2">
            <a:extLst>
              <a:ext uri="{FF2B5EF4-FFF2-40B4-BE49-F238E27FC236}">
                <a16:creationId xmlns:a16="http://schemas.microsoft.com/office/drawing/2014/main" id="{A3FEDD00-15EA-4C74-BFF6-0FD8AACC2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3892" y="3140968"/>
            <a:ext cx="5095875" cy="3352800"/>
          </a:xfrm>
          <a:prstGeom prst="rect">
            <a:avLst/>
          </a:prstGeom>
        </p:spPr>
      </p:pic>
      <p:sp>
        <p:nvSpPr>
          <p:cNvPr id="6" name="Espace réservé du texte 5"/>
          <p:cNvSpPr>
            <a:spLocks noGrp="1"/>
          </p:cNvSpPr>
          <p:nvPr>
            <p:ph type="body" sz="half" idx="2"/>
          </p:nvPr>
        </p:nvSpPr>
        <p:spPr>
          <a:xfrm>
            <a:off x="7030516" y="764704"/>
            <a:ext cx="4571998" cy="5967116"/>
          </a:xfrm>
        </p:spPr>
        <p:txBody>
          <a:bodyPr rtlCol="0">
            <a:normAutofit/>
          </a:bodyPr>
          <a:lstStyle/>
          <a:p>
            <a:r>
              <a:rPr lang="fr-FR" dirty="0"/>
              <a:t>Jeu des données transmit par la police judiciaire avec les caractéristiques géométriques de billets de banque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longueur du billet (en mm)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hauteur du billet (mesurée sur le côté gauche, en mm)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hauteur du billet (mesurée sur le côté droit, en mm)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marge entre le bord supérieur du billet et l'image de celui-ci (en mm)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marge entre le bord inférieur du billet et l'image de celui-ci (en mm) 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diagonale du billet (en mm).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6DA6E2-60AA-4EC2-BE72-9D3B1496A146}"/>
              </a:ext>
            </a:extLst>
          </p:cNvPr>
          <p:cNvSpPr/>
          <p:nvPr/>
        </p:nvSpPr>
        <p:spPr>
          <a:xfrm>
            <a:off x="1413892" y="6237312"/>
            <a:ext cx="1440160" cy="256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54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C0C17EF-726A-4E4C-A16A-C644622D8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013" y="2066737"/>
            <a:ext cx="3804550" cy="2929502"/>
          </a:xfrm>
          <a:prstGeom prst="rect">
            <a:avLst/>
          </a:prstGeom>
          <a:noFill/>
        </p:spPr>
      </p:pic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rtlCol="0" anchor="b">
            <a:normAutofit/>
          </a:bodyPr>
          <a:lstStyle/>
          <a:p>
            <a:r>
              <a:rPr lang="fr-FR" dirty="0"/>
              <a:t>Démarche et Méthodologie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sz="half" idx="1"/>
          </p:nvPr>
        </p:nvSpPr>
        <p:spPr>
          <a:xfrm>
            <a:off x="1413892" y="2308076"/>
            <a:ext cx="5328592" cy="2061713"/>
          </a:xfrm>
        </p:spPr>
        <p:txBody>
          <a:bodyPr rtlCol="0">
            <a:normAutofit/>
          </a:bodyPr>
          <a:lstStyle/>
          <a:p>
            <a:pPr marL="0" indent="0" rtl="0">
              <a:spcBef>
                <a:spcPts val="1200"/>
              </a:spcBef>
              <a:spcAft>
                <a:spcPts val="600"/>
              </a:spcAft>
              <a:buNone/>
            </a:pPr>
            <a:r>
              <a:rPr lang="fr-FR" dirty="0"/>
              <a:t>Traitement des données en langage Python, support Jupyter Notebook:</a:t>
            </a:r>
          </a:p>
          <a:p>
            <a:pPr marL="342900" indent="-342900" rtl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La base n’a pas des valeurs nulles</a:t>
            </a:r>
          </a:p>
          <a:p>
            <a:pPr marL="342900" indent="-342900" rtl="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dirty="0"/>
              <a:t>La base n’a pas des doublons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76D1E7E-F0B6-4AA5-94A1-2AADBB899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359" y="4836326"/>
            <a:ext cx="2442857" cy="162857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1278047-EE41-4A37-B63C-A4E9AC1CE2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15" y="4832418"/>
            <a:ext cx="2442857" cy="162857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D970988-D57B-4167-B7D6-072AA765D0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437" y="4832417"/>
            <a:ext cx="2442857" cy="1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Sommaire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522413" y="1981200"/>
            <a:ext cx="9829799" cy="4876800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Mise en contexte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Démarche et Méthodologie</a:t>
            </a:r>
          </a:p>
          <a:p>
            <a:pPr rtl="0"/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Analyse des données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Analyse en Composantes Principales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Clustering K-</a:t>
            </a:r>
            <a:r>
              <a:rPr lang="fr-FR" dirty="0" err="1">
                <a:solidFill>
                  <a:schemeClr val="bg1">
                    <a:lumMod val="85000"/>
                  </a:schemeClr>
                </a:solidFill>
              </a:rPr>
              <a:t>Means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Modélisation par Régression Logistique </a:t>
            </a:r>
          </a:p>
          <a:p>
            <a:pPr rtl="0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L’algorithme de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484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rtlCol="0" anchor="b">
            <a:normAutofit/>
          </a:bodyPr>
          <a:lstStyle/>
          <a:p>
            <a:r>
              <a:rPr lang="fr-FR" dirty="0"/>
              <a:t>Analyse des données</a:t>
            </a:r>
          </a:p>
        </p:txBody>
      </p:sp>
      <p:pic>
        <p:nvPicPr>
          <p:cNvPr id="4" name="Image 3" descr="Une image contenant lumière, candélabre&#10;&#10;Description générée automatiquement">
            <a:extLst>
              <a:ext uri="{FF2B5EF4-FFF2-40B4-BE49-F238E27FC236}">
                <a16:creationId xmlns:a16="http://schemas.microsoft.com/office/drawing/2014/main" id="{AEE30688-C787-4234-91CE-EF39D8E61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25" y="485664"/>
            <a:ext cx="6172198" cy="5786434"/>
          </a:xfrm>
          <a:prstGeom prst="rect">
            <a:avLst/>
          </a:prstGeom>
          <a:noFill/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76568FB-CE46-4E54-BA66-72541177C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2590800"/>
          </a:xfrm>
        </p:spPr>
        <p:txBody>
          <a:bodyPr/>
          <a:lstStyle/>
          <a:p>
            <a:r>
              <a:rPr lang="en-US" dirty="0"/>
              <a:t>Une première analyse de la distribution nous </a:t>
            </a:r>
            <a:r>
              <a:rPr lang="fr-FR" dirty="0"/>
              <a:t>permet</a:t>
            </a:r>
            <a:r>
              <a:rPr lang="en-US" dirty="0"/>
              <a:t> observer que les billets </a:t>
            </a:r>
            <a:r>
              <a:rPr lang="en-US" dirty="0" err="1"/>
              <a:t>Vrais</a:t>
            </a:r>
            <a:r>
              <a:rPr lang="en-US" dirty="0"/>
              <a:t> x Faux </a:t>
            </a:r>
            <a:r>
              <a:rPr lang="fr-FR" dirty="0"/>
              <a:t>ont</a:t>
            </a:r>
            <a:r>
              <a:rPr lang="en-US" dirty="0"/>
              <a:t> des correlations entre </a:t>
            </a:r>
            <a:r>
              <a:rPr lang="en-US" dirty="0" err="1"/>
              <a:t>eux</a:t>
            </a:r>
            <a:r>
              <a:rPr lang="en-US" dirty="0"/>
              <a:t>, </a:t>
            </a:r>
            <a:r>
              <a:rPr lang="fr-FR" dirty="0"/>
              <a:t>principalement</a:t>
            </a:r>
            <a:r>
              <a:rPr lang="en-US" dirty="0"/>
              <a:t> sur l</a:t>
            </a:r>
            <a:r>
              <a:rPr lang="fr-FR" dirty="0"/>
              <a:t>a marge entre le bord inférieur du billet (</a:t>
            </a:r>
            <a:r>
              <a:rPr lang="fr-FR" dirty="0" err="1"/>
              <a:t>margin_low</a:t>
            </a:r>
            <a:r>
              <a:rPr lang="fr-FR" dirty="0"/>
              <a:t>) et la longueur (</a:t>
            </a:r>
            <a:r>
              <a:rPr lang="fr-FR" dirty="0" err="1"/>
              <a:t>length</a:t>
            </a:r>
            <a:r>
              <a:rPr lang="fr-FR" dirty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98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Symboles monétaires 16 x 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319_TF02895262.potx" id="{89364B85-2FB4-4A94-B183-C720F4F2EBA6}" vid="{7FC7AAF0-9AF9-4DFC-8FFF-1E0C3CCF95BE}"/>
    </a:ext>
  </a:extLst>
</a:theme>
</file>

<file path=ppt/theme/theme2.xml><?xml version="1.0" encoding="utf-8"?>
<a:theme xmlns:a="http://schemas.openxmlformats.org/drawingml/2006/main" name="Thème Offic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925</Words>
  <Application>Microsoft Office PowerPoint</Application>
  <PresentationFormat>Personnalisé</PresentationFormat>
  <Paragraphs>152</Paragraphs>
  <Slides>26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29" baseType="lpstr">
      <vt:lpstr>Arial</vt:lpstr>
      <vt:lpstr>Cambria</vt:lpstr>
      <vt:lpstr>Symboles monétaires 16 x 9</vt:lpstr>
      <vt:lpstr>Détectez des faux billets</vt:lpstr>
      <vt:lpstr>Sommaire</vt:lpstr>
      <vt:lpstr>Sommaire</vt:lpstr>
      <vt:lpstr>Mise en contexte</vt:lpstr>
      <vt:lpstr>Sommaire</vt:lpstr>
      <vt:lpstr>Démarche et Méthodologie</vt:lpstr>
      <vt:lpstr>Démarche et Méthodologie</vt:lpstr>
      <vt:lpstr>Sommaire</vt:lpstr>
      <vt:lpstr>Analyse des données</vt:lpstr>
      <vt:lpstr>Analyse des données</vt:lpstr>
      <vt:lpstr>Analyse des données</vt:lpstr>
      <vt:lpstr>Sommaire</vt:lpstr>
      <vt:lpstr>Analyse en Composantes Principales</vt:lpstr>
      <vt:lpstr>Analyse en Composantes Principales</vt:lpstr>
      <vt:lpstr>Analyse en Composantes Principales</vt:lpstr>
      <vt:lpstr>Analyse en Composantes Principales</vt:lpstr>
      <vt:lpstr>Analyse en Composantes Principales</vt:lpstr>
      <vt:lpstr>Sommaire</vt:lpstr>
      <vt:lpstr>Clustering K-Means</vt:lpstr>
      <vt:lpstr>Clustering K-Means</vt:lpstr>
      <vt:lpstr>Sommaire</vt:lpstr>
      <vt:lpstr>Modélisation par Régression Logistique </vt:lpstr>
      <vt:lpstr>Sommaire</vt:lpstr>
      <vt:lpstr>L’algorithme de classification</vt:lpstr>
      <vt:lpstr>L’algorithme de classification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Détectez des faux billets</dc:title>
  <dc:creator>Santos Lopes Gomes, Nayescha 513</dc:creator>
  <cp:lastModifiedBy>Santos Lopes Gomes, Nayescha 513</cp:lastModifiedBy>
  <cp:revision>15</cp:revision>
  <dcterms:created xsi:type="dcterms:W3CDTF">2021-06-06T21:15:45Z</dcterms:created>
  <dcterms:modified xsi:type="dcterms:W3CDTF">2021-06-21T09:50:03Z</dcterms:modified>
</cp:coreProperties>
</file>